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3"/>
  </p:notesMasterIdLst>
  <p:sldIdLst>
    <p:sldId id="272" r:id="rId2"/>
    <p:sldId id="273" r:id="rId3"/>
    <p:sldId id="312" r:id="rId4"/>
    <p:sldId id="313" r:id="rId5"/>
    <p:sldId id="314" r:id="rId6"/>
    <p:sldId id="315" r:id="rId7"/>
    <p:sldId id="316" r:id="rId8"/>
    <p:sldId id="320" r:id="rId9"/>
    <p:sldId id="317" r:id="rId10"/>
    <p:sldId id="318" r:id="rId11"/>
    <p:sldId id="319" r:id="rId12"/>
    <p:sldId id="321" r:id="rId13"/>
    <p:sldId id="322" r:id="rId14"/>
    <p:sldId id="310" r:id="rId15"/>
    <p:sldId id="300" r:id="rId16"/>
    <p:sldId id="328" r:id="rId17"/>
    <p:sldId id="329" r:id="rId18"/>
    <p:sldId id="330" r:id="rId19"/>
    <p:sldId id="331" r:id="rId20"/>
    <p:sldId id="302" r:id="rId21"/>
    <p:sldId id="324" r:id="rId22"/>
    <p:sldId id="339" r:id="rId23"/>
    <p:sldId id="325" r:id="rId24"/>
    <p:sldId id="326" r:id="rId25"/>
    <p:sldId id="327" r:id="rId26"/>
    <p:sldId id="274" r:id="rId27"/>
    <p:sldId id="275" r:id="rId28"/>
    <p:sldId id="303" r:id="rId29"/>
    <p:sldId id="304" r:id="rId30"/>
    <p:sldId id="305" r:id="rId31"/>
    <p:sldId id="306" r:id="rId32"/>
    <p:sldId id="332" r:id="rId33"/>
    <p:sldId id="307" r:id="rId34"/>
    <p:sldId id="281" r:id="rId35"/>
    <p:sldId id="343" r:id="rId36"/>
    <p:sldId id="341" r:id="rId37"/>
    <p:sldId id="333" r:id="rId38"/>
    <p:sldId id="342" r:id="rId39"/>
    <p:sldId id="340" r:id="rId40"/>
    <p:sldId id="334" r:id="rId41"/>
    <p:sldId id="282" r:id="rId42"/>
    <p:sldId id="283" r:id="rId43"/>
    <p:sldId id="335" r:id="rId44"/>
    <p:sldId id="338" r:id="rId45"/>
    <p:sldId id="337" r:id="rId46"/>
    <p:sldId id="285" r:id="rId47"/>
    <p:sldId id="344" r:id="rId48"/>
    <p:sldId id="286" r:id="rId49"/>
    <p:sldId id="345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357" r:id="rId61"/>
    <p:sldId id="386" r:id="rId62"/>
    <p:sldId id="298" r:id="rId63"/>
    <p:sldId id="346" r:id="rId64"/>
    <p:sldId id="347" r:id="rId65"/>
    <p:sldId id="348" r:id="rId66"/>
    <p:sldId id="349" r:id="rId67"/>
    <p:sldId id="350" r:id="rId68"/>
    <p:sldId id="351" r:id="rId69"/>
    <p:sldId id="352" r:id="rId70"/>
    <p:sldId id="353" r:id="rId71"/>
    <p:sldId id="354" r:id="rId72"/>
    <p:sldId id="355" r:id="rId73"/>
    <p:sldId id="356" r:id="rId74"/>
    <p:sldId id="369" r:id="rId75"/>
    <p:sldId id="370" r:id="rId76"/>
    <p:sldId id="371" r:id="rId77"/>
    <p:sldId id="372" r:id="rId78"/>
    <p:sldId id="373" r:id="rId79"/>
    <p:sldId id="375" r:id="rId80"/>
    <p:sldId id="379" r:id="rId81"/>
    <p:sldId id="380" r:id="rId82"/>
    <p:sldId id="376" r:id="rId83"/>
    <p:sldId id="374" r:id="rId84"/>
    <p:sldId id="358" r:id="rId85"/>
    <p:sldId id="359" r:id="rId86"/>
    <p:sldId id="382" r:id="rId87"/>
    <p:sldId id="381" r:id="rId88"/>
    <p:sldId id="378" r:id="rId89"/>
    <p:sldId id="360" r:id="rId90"/>
    <p:sldId id="377" r:id="rId91"/>
    <p:sldId id="361" r:id="rId92"/>
    <p:sldId id="362" r:id="rId93"/>
    <p:sldId id="363" r:id="rId94"/>
    <p:sldId id="364" r:id="rId95"/>
    <p:sldId id="365" r:id="rId96"/>
    <p:sldId id="366" r:id="rId97"/>
    <p:sldId id="367" r:id="rId98"/>
    <p:sldId id="368" r:id="rId99"/>
    <p:sldId id="383" r:id="rId100"/>
    <p:sldId id="384" r:id="rId101"/>
    <p:sldId id="385" r:id="rId10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70" autoAdjust="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C074A-71E2-4FD0-9F79-C91964EFCB7A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D3CE8-DAED-4E75-8078-2FE778F72F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D3CE8-DAED-4E75-8078-2FE778F72F2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= REALEZA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D3CE8-DAED-4E75-8078-2FE778F72F2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25FBF-7A93-4CEA-A6A6-CAB0066F7873}" type="datetimeFigureOut">
              <a:rPr lang="es-ES" smtClean="0"/>
              <a:pPr/>
              <a:t>01/04/2016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A15F-3865-47DD-B0E7-5CB0F1D4DF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30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s-ES" sz="8000" b="1" dirty="0" smtClean="0">
                <a:solidFill>
                  <a:srgbClr val="FF0000"/>
                </a:solidFill>
                <a:latin typeface="+mn-lt"/>
              </a:rPr>
              <a:t>REINADO DE DIOS</a:t>
            </a:r>
            <a:r>
              <a:rPr lang="es-ES" b="1" dirty="0" smtClean="0">
                <a:latin typeface="+mn-lt"/>
              </a:rPr>
              <a:t/>
            </a:r>
            <a:br>
              <a:rPr lang="es-ES" b="1" dirty="0" smtClean="0">
                <a:latin typeface="+mn-lt"/>
              </a:rPr>
            </a:br>
            <a:r>
              <a:rPr lang="es-ES" sz="7200" b="1" dirty="0" smtClean="0">
                <a:latin typeface="+mn-lt"/>
              </a:rPr>
              <a:t>Corrigiendo algunas traducciones de los Evangelios</a:t>
            </a:r>
            <a:br>
              <a:rPr lang="es-ES" sz="7200" b="1" dirty="0" smtClean="0">
                <a:latin typeface="+mn-lt"/>
              </a:rPr>
            </a:br>
            <a:r>
              <a:rPr lang="es-ES" sz="6000" b="1" dirty="0" err="1" smtClean="0">
                <a:solidFill>
                  <a:srgbClr val="00B050"/>
                </a:solidFill>
              </a:rPr>
              <a:t>Parroq</a:t>
            </a:r>
            <a:r>
              <a:rPr lang="es-ES" sz="6000" b="1" dirty="0" smtClean="0">
                <a:solidFill>
                  <a:srgbClr val="00B050"/>
                </a:solidFill>
              </a:rPr>
              <a:t>. de la Resurrección</a:t>
            </a:r>
            <a:r>
              <a:rPr lang="es-ES" sz="7200" b="1" dirty="0" smtClean="0">
                <a:latin typeface="+mn-lt"/>
              </a:rPr>
              <a:t/>
            </a:r>
            <a:br>
              <a:rPr lang="es-ES" sz="7200" b="1" dirty="0" smtClean="0">
                <a:latin typeface="+mn-lt"/>
              </a:rPr>
            </a:br>
            <a:r>
              <a:rPr lang="es-ES" sz="6000" b="1" dirty="0" smtClean="0">
                <a:solidFill>
                  <a:srgbClr val="00B050"/>
                </a:solidFill>
                <a:latin typeface="+mn-lt"/>
              </a:rPr>
              <a:t>Sevilla CCP.- 18-2-2016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Ejemplos: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ea typeface="+mj-ea"/>
                <a:cs typeface="+mj-cs"/>
              </a:rPr>
              <a:t>El </a:t>
            </a:r>
            <a:r>
              <a:rPr lang="es-ES" sz="72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REINO</a:t>
            </a:r>
            <a:r>
              <a:rPr lang="es-ES" sz="7200" b="1" dirty="0" smtClean="0">
                <a:ea typeface="+mj-ea"/>
                <a:cs typeface="+mj-cs"/>
              </a:rPr>
              <a:t> de…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ea typeface="+mj-ea"/>
                <a:cs typeface="+mj-cs"/>
              </a:rPr>
              <a:t>tiene tanta superficie y tanta población 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4800" b="1" dirty="0" smtClean="0"/>
              <a:t>Traducción laica de esa frase:</a:t>
            </a:r>
            <a:r>
              <a:rPr lang="es-ES" sz="7200" b="1" dirty="0" smtClean="0"/>
              <a:t/>
            </a:r>
            <a:br>
              <a:rPr lang="es-ES" sz="7200" b="1" dirty="0" smtClean="0"/>
            </a:br>
            <a:r>
              <a:rPr lang="es-ES" sz="7200" b="1" dirty="0" smtClean="0"/>
              <a:t>Si nos esforzamos en aliviar el sufrimiento humano, es que está en marcha la fraternidad humana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AMÉN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60648"/>
            <a:ext cx="8712968" cy="62646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REINADO</a:t>
            </a: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=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Acción de gobierno ejercida por persona con autoridad regia sobre un territorio y unos súbditos.</a:t>
            </a:r>
            <a:endParaRPr kumimoji="0" lang="es-E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23528" y="274638"/>
            <a:ext cx="8568952" cy="639472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Ejemplos:</a:t>
            </a:r>
            <a:b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“Durante el reinado de…” = durante el tiempo en que reinaba…</a:t>
            </a:r>
            <a:b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“El reinado de… fue bueno o malo” = la acción de gobierno de…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3227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REALEZA</a:t>
            </a: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=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7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Dignidad y autoridad regia a la que compete una actividad de gobierno sobre un territorio y unos súbditos.</a:t>
            </a:r>
            <a:endParaRPr kumimoji="0" lang="es-ES" sz="5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600" b="1" dirty="0" smtClean="0"/>
              <a:t>En la Biblia hebrea, aparece con frecuencia que Dios reina, que Dios es rey. Pero no aparece la fórmula específica</a:t>
            </a:r>
            <a:r>
              <a:rPr lang="es-ES" sz="8000" b="1" dirty="0" smtClean="0"/>
              <a:t> </a:t>
            </a:r>
            <a:r>
              <a:rPr lang="es-ES" sz="8000" b="1" dirty="0" err="1" smtClean="0">
                <a:solidFill>
                  <a:srgbClr val="FF0000"/>
                </a:solidFill>
              </a:rPr>
              <a:t>βασιλεία</a:t>
            </a:r>
            <a:r>
              <a:rPr lang="es-ES" sz="8000" b="1" dirty="0" smtClean="0">
                <a:solidFill>
                  <a:srgbClr val="FF0000"/>
                </a:solidFill>
              </a:rPr>
              <a:t> </a:t>
            </a:r>
            <a:r>
              <a:rPr lang="es-ES" sz="8000" b="1" dirty="0" err="1" smtClean="0">
                <a:solidFill>
                  <a:srgbClr val="FF0000"/>
                </a:solidFill>
              </a:rPr>
              <a:t>τοῦ</a:t>
            </a:r>
            <a:r>
              <a:rPr lang="es-ES" sz="8000" b="1" dirty="0" smtClean="0">
                <a:solidFill>
                  <a:srgbClr val="FF0000"/>
                </a:solidFill>
              </a:rPr>
              <a:t> </a:t>
            </a:r>
            <a:r>
              <a:rPr lang="es-ES" sz="8000" b="1" dirty="0" err="1" smtClean="0">
                <a:solidFill>
                  <a:srgbClr val="FF0000"/>
                </a:solidFill>
              </a:rPr>
              <a:t>θεοῦ</a:t>
            </a:r>
            <a:r>
              <a:rPr lang="es-ES" sz="6600" b="1" dirty="0" smtClean="0"/>
              <a:t>. 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Sólo aparece una vez en el libro de la Sabiduría que ya se escribe en griego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y no en arameo.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600" b="1" dirty="0" smtClean="0"/>
              <a:t>La primera imagen de </a:t>
            </a:r>
            <a:r>
              <a:rPr lang="es-ES" sz="6600" b="1" i="1" dirty="0" err="1" smtClean="0">
                <a:solidFill>
                  <a:srgbClr val="FF0000"/>
                </a:solidFill>
              </a:rPr>
              <a:t>basileía</a:t>
            </a:r>
            <a:r>
              <a:rPr lang="es-ES" sz="6600" b="1" dirty="0" smtClean="0">
                <a:solidFill>
                  <a:srgbClr val="FF0000"/>
                </a:solidFill>
              </a:rPr>
              <a:t> </a:t>
            </a:r>
            <a:r>
              <a:rPr lang="es-ES" sz="6600" b="1" i="1" dirty="0" err="1" smtClean="0">
                <a:solidFill>
                  <a:srgbClr val="FF0000"/>
                </a:solidFill>
              </a:rPr>
              <a:t>toû</a:t>
            </a:r>
            <a:r>
              <a:rPr lang="es-ES" sz="6600" b="1" i="1" dirty="0" smtClean="0">
                <a:solidFill>
                  <a:srgbClr val="FF0000"/>
                </a:solidFill>
              </a:rPr>
              <a:t> </a:t>
            </a:r>
            <a:r>
              <a:rPr lang="es-ES" sz="6600" b="1" i="1" dirty="0" err="1" smtClean="0">
                <a:solidFill>
                  <a:srgbClr val="FF0000"/>
                </a:solidFill>
              </a:rPr>
              <a:t>theoû</a:t>
            </a:r>
            <a:r>
              <a:rPr lang="es-ES" sz="6600" b="1" i="1" dirty="0" smtClean="0"/>
              <a:t>, </a:t>
            </a:r>
            <a:r>
              <a:rPr lang="es-ES" sz="6600" b="1" dirty="0" smtClean="0"/>
              <a:t>desde el punto de vista cronológico, nos llega a través de las cartas de Pablo.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000" b="1" dirty="0" smtClean="0"/>
              <a:t>De las 14 veces que Pablo menciona </a:t>
            </a:r>
            <a:r>
              <a:rPr lang="es-ES" sz="6000" b="1" i="1" dirty="0" err="1" smtClean="0">
                <a:solidFill>
                  <a:srgbClr val="FF0000"/>
                </a:solidFill>
              </a:rPr>
              <a:t>basileía</a:t>
            </a:r>
            <a:r>
              <a:rPr lang="es-ES" sz="6000" b="1" dirty="0" smtClean="0"/>
              <a:t>, ocho se encuentran en las cartas más generalmente aceptadas como auténticas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6000" b="1" dirty="0" smtClean="0"/>
              <a:t>(</a:t>
            </a:r>
            <a:r>
              <a:rPr lang="es-ES" sz="6000" b="1" dirty="0" err="1" smtClean="0"/>
              <a:t>Rom</a:t>
            </a:r>
            <a:r>
              <a:rPr lang="es-ES" sz="6000" b="1" dirty="0" smtClean="0"/>
              <a:t>, 1Cor, </a:t>
            </a:r>
            <a:r>
              <a:rPr lang="es-ES" sz="6000" b="1" dirty="0" err="1" smtClean="0"/>
              <a:t>Gál</a:t>
            </a:r>
            <a:r>
              <a:rPr lang="es-ES" sz="6000" b="1" dirty="0" smtClean="0"/>
              <a:t> y 1Tes). </a:t>
            </a:r>
            <a:endParaRPr kumimoji="0" lang="es-E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000" b="1" dirty="0" smtClean="0"/>
              <a:t>“Es sorprendente que ‘reino de Dios’ no tenga un papel destacado en el pensamiento y en el lenguaje de Pablo”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5400" b="1" dirty="0" smtClean="0"/>
              <a:t>(</a:t>
            </a:r>
            <a:r>
              <a:rPr lang="es-ES" sz="5400" b="1" dirty="0" err="1" smtClean="0"/>
              <a:t>Meier</a:t>
            </a:r>
            <a:r>
              <a:rPr lang="es-ES" sz="5400" b="1" dirty="0" smtClean="0"/>
              <a:t>: </a:t>
            </a:r>
            <a:r>
              <a:rPr lang="es-ES" sz="5400" b="1" i="1" dirty="0" smtClean="0"/>
              <a:t>Un judío marginal)</a:t>
            </a:r>
            <a:endParaRPr kumimoji="0" lang="es-E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000" b="1" dirty="0" smtClean="0"/>
              <a:t>El propio </a:t>
            </a:r>
            <a:r>
              <a:rPr lang="es-ES" sz="6000" b="1" dirty="0" err="1" smtClean="0"/>
              <a:t>Meier</a:t>
            </a:r>
            <a:r>
              <a:rPr lang="es-ES" sz="6000" b="1" dirty="0" smtClean="0"/>
              <a:t> dice: “’reino de Dios’ es una expresión vaga y abstracta que más bien evoca la idea de territorio gobernado por un rey. Y precisamente por ello, desorienta”</a:t>
            </a:r>
            <a:endParaRPr kumimoji="0" lang="es-E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23528" y="188640"/>
            <a:ext cx="8496944" cy="6336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Como telón de fondo, conviene tener presente que, en la antigüedad, se entendía siempre “REINO” como </a:t>
            </a:r>
            <a:r>
              <a:rPr kumimoji="0" lang="es-E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monar</a:t>
            </a:r>
            <a:r>
              <a:rPr kumimoji="0" lang="es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-quía absoluta. Visión muy diferente de las modernas  monarquías parlamentarias.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51520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s-ES" sz="6000" b="1" dirty="0" smtClean="0"/>
              <a:t>   La palabra </a:t>
            </a:r>
            <a:r>
              <a:rPr lang="es-ES" sz="6000" b="1" dirty="0" err="1" smtClean="0">
                <a:solidFill>
                  <a:srgbClr val="FF0000"/>
                </a:solidFill>
              </a:rPr>
              <a:t>βασιλεία</a:t>
            </a:r>
            <a:r>
              <a:rPr lang="es-ES" sz="6000" b="1" dirty="0" smtClean="0"/>
              <a:t>, referida al Reino-Reinado de Dios, aparece 103 veces en los Evangelios.</a:t>
            </a:r>
          </a:p>
          <a:p>
            <a:pPr lvl="0" algn="ctr">
              <a:spcBef>
                <a:spcPct val="0"/>
              </a:spcBef>
            </a:pPr>
            <a:r>
              <a:rPr lang="es-ES" sz="6000" b="1" dirty="0" smtClean="0"/>
              <a:t>      89 veces en boca de Jesús.</a:t>
            </a:r>
          </a:p>
          <a:p>
            <a:pPr lvl="0" algn="ctr">
              <a:spcBef>
                <a:spcPct val="0"/>
              </a:spcBef>
            </a:pPr>
            <a:r>
              <a:rPr lang="es-ES" sz="6000" b="1" dirty="0" smtClean="0"/>
              <a:t>           </a:t>
            </a:r>
            <a:r>
              <a:rPr lang="es-ES" sz="6600" b="1" dirty="0" smtClean="0"/>
              <a:t>El 88,12 % del total</a:t>
            </a:r>
            <a:endParaRPr kumimoji="0" lang="es-E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51520" y="260648"/>
            <a:ext cx="1296144" cy="72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323528" y="3933056"/>
            <a:ext cx="1584176" cy="7920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251520" y="5805264"/>
            <a:ext cx="2016224" cy="7920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Aterrizamos</a:t>
            </a: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ya en pasajes concretos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de los Evangelios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8000" b="1" u="sng" dirty="0" smtClean="0"/>
              <a:t>Primero.-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i="1" dirty="0" err="1" smtClean="0">
                <a:solidFill>
                  <a:srgbClr val="FF0000"/>
                </a:solidFill>
              </a:rPr>
              <a:t>Basileía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dirty="0" smtClean="0"/>
              <a:t>con el significado de REINADO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-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000" dirty="0" smtClean="0">
                <a:latin typeface="Arial Black" pitchFamily="34" charset="0"/>
              </a:rPr>
              <a:t>Las parábolas de Jesús desconcertaban, intrigaban, indignaban o entusiasmaban…</a:t>
            </a:r>
            <a:br>
              <a:rPr lang="es-ES" sz="6000" dirty="0" smtClean="0">
                <a:latin typeface="Arial Black" pitchFamily="34" charset="0"/>
              </a:rPr>
            </a:br>
            <a:r>
              <a:rPr lang="es-ES" sz="7200" dirty="0" smtClean="0">
                <a:latin typeface="Arial Black" pitchFamily="34" charset="0"/>
              </a:rPr>
              <a:t>¡Hacían pensar!</a:t>
            </a:r>
            <a:endParaRPr kumimoji="0" lang="es-E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Muchas de estas parábolas empiezan: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dirty="0" smtClean="0">
                <a:ea typeface="+mj-ea"/>
                <a:cs typeface="+mj-cs"/>
              </a:rPr>
              <a:t>“</a:t>
            </a:r>
            <a:r>
              <a:rPr lang="es-ES" sz="8000" b="1" i="1" dirty="0" err="1" smtClean="0">
                <a:solidFill>
                  <a:srgbClr val="FF0000"/>
                </a:solidFill>
              </a:rPr>
              <a:t>Basileía</a:t>
            </a:r>
            <a:r>
              <a:rPr lang="es-ES" sz="8000" b="1" dirty="0" smtClean="0">
                <a:solidFill>
                  <a:srgbClr val="FF0000"/>
                </a:solidFill>
              </a:rPr>
              <a:t> </a:t>
            </a:r>
            <a:r>
              <a:rPr lang="es-ES" sz="8000" b="1" i="1" dirty="0" err="1" smtClean="0">
                <a:solidFill>
                  <a:srgbClr val="FF0000"/>
                </a:solidFill>
              </a:rPr>
              <a:t>toû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i="1" dirty="0" err="1" smtClean="0">
                <a:solidFill>
                  <a:srgbClr val="FF0000"/>
                </a:solidFill>
              </a:rPr>
              <a:t>theoû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i="1" dirty="0" smtClean="0">
                <a:solidFill>
                  <a:srgbClr val="FF0000"/>
                </a:solidFill>
                <a:ea typeface="+mj-ea"/>
                <a:cs typeface="+mj-cs"/>
              </a:rPr>
              <a:t> se parece a…</a:t>
            </a:r>
            <a:r>
              <a:rPr lang="es-ES" sz="8000" b="1" dirty="0" smtClean="0">
                <a:ea typeface="+mj-ea"/>
                <a:cs typeface="+mj-cs"/>
              </a:rPr>
              <a:t>”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Las parábolas intentan explicar cómo actúa Dios, cómo</a:t>
            </a:r>
            <a:r>
              <a:rPr kumimoji="0" lang="es-ES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gobierna</a:t>
            </a:r>
            <a:r>
              <a:rPr lang="es-ES" sz="6000" b="1" dirty="0" smtClean="0">
                <a:ea typeface="+mj-ea"/>
                <a:cs typeface="+mj-cs"/>
              </a:rPr>
              <a:t>. Por tanto</a:t>
            </a:r>
            <a:endParaRPr kumimoji="0" lang="es-ES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0" b="1" dirty="0" smtClean="0">
                <a:ea typeface="+mj-ea"/>
                <a:cs typeface="+mj-cs"/>
              </a:rPr>
              <a:t>s</a:t>
            </a:r>
            <a:r>
              <a:rPr lang="es-ES" sz="6000" b="1" baseline="0" dirty="0" smtClean="0">
                <a:ea typeface="+mj-ea"/>
                <a:cs typeface="+mj-cs"/>
              </a:rPr>
              <a:t>u</a:t>
            </a:r>
            <a:r>
              <a:rPr lang="es-ES" sz="6000" b="1" dirty="0" smtClean="0">
                <a:ea typeface="+mj-ea"/>
                <a:cs typeface="+mj-cs"/>
              </a:rPr>
              <a:t> traducción correcta es: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El</a:t>
            </a:r>
            <a:r>
              <a:rPr kumimoji="0" lang="es-ES" sz="80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Reinado de Dios se parece a…</a:t>
            </a:r>
            <a:endParaRPr kumimoji="0" lang="es-ES" sz="8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Padre nuestro que estás en los cielos.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i="1" dirty="0" smtClean="0">
                <a:solidFill>
                  <a:srgbClr val="FF0000"/>
                </a:solidFill>
                <a:ea typeface="+mj-ea"/>
                <a:cs typeface="+mj-cs"/>
              </a:rPr>
              <a:t>Santificado sea tu nombre.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Venga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a nosotros tu reino.       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Mateo 6,9</a:t>
            </a:r>
            <a:endParaRPr kumimoji="0" lang="es-ES" sz="7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dirty="0" smtClean="0">
                <a:ea typeface="+mj-ea"/>
                <a:cs typeface="+mj-cs"/>
              </a:rPr>
              <a:t>Es difícil encontrar tantos errores de traducción en tan pocas palabras.</a:t>
            </a:r>
            <a:endParaRPr kumimoji="0" lang="es-ES" sz="80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La traducción</a:t>
            </a:r>
            <a:r>
              <a:rPr kumimoji="0" lang="es-ES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más correcta no es la más literal. Se trata de establecer una “correspondencia dinámica” entre el texto original y su equivalente en la lengua a la que se traduce. </a:t>
            </a:r>
            <a:endParaRPr kumimoji="0" lang="es-E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44016" y="260648"/>
            <a:ext cx="8892480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Padre nuestro del cielo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No es localización geográfica sino dimensión relacional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17855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REINO =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“</a:t>
            </a:r>
            <a:r>
              <a:rPr kumimoji="0" lang="es-E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Territorio y súbditos gobernados por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un rey”. 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(DRAE) </a:t>
            </a:r>
            <a:endParaRPr kumimoji="0" lang="es-E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Jesús emplea en Mateo cinco veces la expresión </a:t>
            </a:r>
            <a:r>
              <a:rPr kumimoji="0" lang="es-ES" sz="6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Vuestro Padre del cielo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(5,16;</a:t>
            </a:r>
            <a:r>
              <a:rPr kumimoji="0" lang="es-ES" sz="54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5,45; 6,1; 7,11; 18,14)</a:t>
            </a:r>
            <a:endParaRPr kumimoji="0" lang="es-ES" sz="54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600" b="1" dirty="0" smtClean="0">
                <a:ea typeface="+mj-ea"/>
                <a:cs typeface="+mj-cs"/>
              </a:rPr>
              <a:t>Y</a:t>
            </a:r>
            <a:r>
              <a:rPr lang="es-ES" sz="6600" b="1" i="1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s-ES" sz="6600" b="1" dirty="0" smtClean="0">
                <a:ea typeface="+mj-ea"/>
                <a:cs typeface="+mj-cs"/>
              </a:rPr>
              <a:t>seis veces dice Jesús: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600" b="1" i="1" dirty="0" smtClean="0">
                <a:solidFill>
                  <a:srgbClr val="FF0000"/>
                </a:solidFill>
                <a:ea typeface="+mj-ea"/>
                <a:cs typeface="+mj-cs"/>
              </a:rPr>
              <a:t>Mi Padre del cielo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(7,21; 10,32; 10,33; 12,50; 16,17;</a:t>
            </a:r>
            <a:r>
              <a:rPr kumimoji="0" lang="es-ES" sz="40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18,19)</a:t>
            </a:r>
            <a:r>
              <a:rPr kumimoji="0" lang="es-ES" sz="4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todos estos pasajes utiliza la misma </a:t>
            </a:r>
            <a:r>
              <a:rPr lang="es-ES" sz="6600" b="1" dirty="0" smtClean="0">
                <a:ea typeface="+mj-ea"/>
                <a:cs typeface="+mj-cs"/>
              </a:rPr>
              <a:t>expresión</a:t>
            </a: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griega que en el </a:t>
            </a:r>
            <a:r>
              <a:rPr kumimoji="0" lang="es-ES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padrenuesto</a:t>
            </a: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i="1" dirty="0" smtClean="0">
                <a:solidFill>
                  <a:srgbClr val="FF0000"/>
                </a:solidFill>
              </a:rPr>
              <a:t>ὁ </a:t>
            </a:r>
            <a:r>
              <a:rPr lang="es-ES" sz="8000" b="1" i="1" dirty="0" err="1" smtClean="0">
                <a:solidFill>
                  <a:srgbClr val="FF0000"/>
                </a:solidFill>
              </a:rPr>
              <a:t>ἐν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i="1" dirty="0" err="1" smtClean="0">
                <a:solidFill>
                  <a:srgbClr val="FF0000"/>
                </a:solidFill>
              </a:rPr>
              <a:t>τοῖς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i="1" dirty="0" err="1" smtClean="0">
                <a:solidFill>
                  <a:srgbClr val="FF0000"/>
                </a:solidFill>
              </a:rPr>
              <a:t>οὐρανοῖς</a:t>
            </a:r>
            <a:endParaRPr kumimoji="0" lang="es-ES" sz="8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PADRE DEL CIELO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23528" y="274638"/>
            <a:ext cx="8363272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Para evitar confusiones el evangelio de Lucas dice escuetamente: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800" b="1" i="1" dirty="0" smtClean="0">
                <a:solidFill>
                  <a:srgbClr val="FF0000"/>
                </a:solidFill>
                <a:ea typeface="+mj-ea"/>
                <a:cs typeface="+mj-cs"/>
              </a:rPr>
              <a:t>PADRE NUESTRO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(Lucas 11,2)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60648"/>
            <a:ext cx="8784976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Santificado sea tu nombre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800" b="1" dirty="0" err="1" smtClean="0"/>
              <a:t>ἁγιασθήτω</a:t>
            </a:r>
            <a:r>
              <a:rPr lang="es-ES" sz="8800" b="1" dirty="0" smtClean="0"/>
              <a:t> </a:t>
            </a:r>
            <a:r>
              <a:rPr lang="es-ES" sz="8800" b="1" dirty="0" err="1" smtClean="0"/>
              <a:t>τὸ</a:t>
            </a:r>
            <a:r>
              <a:rPr lang="es-ES" sz="8800" b="1" dirty="0" smtClean="0"/>
              <a:t> </a:t>
            </a:r>
            <a:r>
              <a:rPr lang="es-ES" sz="8800" b="1" dirty="0" err="1" smtClean="0"/>
              <a:t>ὄνομά</a:t>
            </a:r>
            <a:r>
              <a:rPr lang="es-ES" sz="8800" b="1" dirty="0" smtClean="0"/>
              <a:t> </a:t>
            </a:r>
            <a:r>
              <a:rPr lang="es-ES" sz="8800" b="1" dirty="0" err="1" smtClean="0"/>
              <a:t>σου</a:t>
            </a:r>
            <a:r>
              <a:rPr lang="es-ES" sz="8800" b="1" dirty="0" smtClean="0"/>
              <a:t>·</a:t>
            </a:r>
            <a:r>
              <a:rPr lang="es-ES" sz="8800" b="1" i="1" dirty="0" smtClean="0"/>
              <a:t> </a:t>
            </a:r>
            <a:endParaRPr kumimoji="0" lang="es-ES" sz="8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El verbo </a:t>
            </a:r>
            <a:r>
              <a:rPr lang="el-GR" sz="8000" b="1" dirty="0" smtClean="0">
                <a:solidFill>
                  <a:srgbClr val="FF0000"/>
                </a:solidFill>
              </a:rPr>
              <a:t>ἁγιάζω</a:t>
            </a:r>
            <a:r>
              <a:rPr lang="es-ES" sz="7200" b="1" dirty="0" smtClean="0"/>
              <a:t> se</a:t>
            </a:r>
            <a:r>
              <a:rPr lang="es-ES" sz="6600" b="1" dirty="0" smtClean="0"/>
              <a:t> usa 28 veces en el NT.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Su significado más frecuente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es</a:t>
            </a: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santificar, consagrar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6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A quien el Padre</a:t>
            </a:r>
            <a:r>
              <a:rPr kumimoji="0" lang="es-ES" sz="66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consagró y envió al mundo…  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(Juan 10,36)</a:t>
            </a:r>
          </a:p>
          <a:p>
            <a:pPr lvl="0" algn="r">
              <a:spcBef>
                <a:spcPct val="0"/>
              </a:spcBef>
              <a:defRPr/>
            </a:pPr>
            <a:r>
              <a:rPr lang="es-ES" sz="6600" b="1" i="1" baseline="0" dirty="0" smtClean="0">
                <a:solidFill>
                  <a:srgbClr val="FF0000"/>
                </a:solidFill>
                <a:ea typeface="+mj-ea"/>
                <a:cs typeface="+mj-cs"/>
              </a:rPr>
              <a:t>Que el Dios de la paz os consagre íntegramente      </a:t>
            </a:r>
            <a:r>
              <a:rPr lang="es-ES" sz="6600" b="1" baseline="0" dirty="0" smtClean="0">
                <a:ea typeface="+mj-ea"/>
                <a:cs typeface="+mj-cs"/>
              </a:rPr>
              <a:t>(1Tesal 5,23)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Se trata de una actuación de estricto ámbito divino:</a:t>
            </a: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el agente es Dios o Jesús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Pablo utiliza el adjetivo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lang="el-GR" sz="8000" b="1" dirty="0" smtClean="0">
                <a:solidFill>
                  <a:srgbClr val="FF0000"/>
                </a:solidFill>
              </a:rPr>
              <a:t>ἅγιος</a:t>
            </a:r>
            <a:r>
              <a:rPr lang="es-ES" sz="7200" b="1" dirty="0" smtClean="0"/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35 veces para referirse a los cristianos: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solidFill>
                  <a:srgbClr val="FF0000"/>
                </a:solidFill>
              </a:rPr>
              <a:t>los santos,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solidFill>
                  <a:srgbClr val="FF0000"/>
                </a:solidFill>
              </a:rPr>
              <a:t>los consagrados.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ea typeface="+mj-ea"/>
                <a:cs typeface="+mj-cs"/>
              </a:rPr>
              <a:t>La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respuesta humana a la acción divina de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consagrar-santificar,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es otra acepción de </a:t>
            </a:r>
            <a:r>
              <a:rPr lang="el-GR" sz="7200" b="1" dirty="0" smtClean="0">
                <a:solidFill>
                  <a:srgbClr val="FF0000"/>
                </a:solidFill>
              </a:rPr>
              <a:t>ἁγιάζω</a:t>
            </a:r>
            <a:r>
              <a:rPr lang="es-ES" sz="7200" b="1" dirty="0" smtClean="0">
                <a:solidFill>
                  <a:srgbClr val="FF0000"/>
                </a:solidFill>
              </a:rPr>
              <a:t> =</a:t>
            </a:r>
            <a:endParaRPr lang="es-ES" sz="7200" b="1" dirty="0" smtClean="0"/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solidFill>
                  <a:srgbClr val="FF0000"/>
                </a:solidFill>
              </a:rPr>
              <a:t>Reconocer, proclamar</a:t>
            </a:r>
            <a:r>
              <a:rPr lang="es-ES" sz="7200" b="1" dirty="0" smtClean="0"/>
              <a:t>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Reconoced en vuestros corazones al Mesías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como Señor</a:t>
            </a:r>
          </a:p>
          <a:p>
            <a:pPr lvl="0" algn="r">
              <a:spcBef>
                <a:spcPct val="0"/>
              </a:spcBef>
              <a:defRPr/>
            </a:pPr>
            <a:r>
              <a:rPr kumimoji="0" lang="es-ES" sz="7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(1Pedro 3,15)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[</a:t>
            </a:r>
            <a:r>
              <a:rPr lang="el-GR" sz="7200" b="1" dirty="0" smtClean="0">
                <a:solidFill>
                  <a:srgbClr val="FF0000"/>
                </a:solidFill>
              </a:rPr>
              <a:t>ἁγιάζω</a:t>
            </a:r>
            <a:r>
              <a:rPr lang="es-ES" sz="7200" b="1" dirty="0" smtClean="0">
                <a:solidFill>
                  <a:srgbClr val="FF0000"/>
                </a:solidFill>
              </a:rPr>
              <a:t> </a:t>
            </a:r>
            <a:r>
              <a:rPr lang="es-ES" sz="7200" b="1" dirty="0" smtClean="0"/>
              <a:t>en voz activa]</a:t>
            </a:r>
            <a:endParaRPr kumimoji="0" lang="es-ES" sz="72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435280" cy="63227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Esta definición tiene 	tres componentes:</a:t>
            </a:r>
            <a:b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1) Territorio y súbditos.</a:t>
            </a:r>
            <a:b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2) Acción de gobierno.</a:t>
            </a:r>
            <a:b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3) Autoridad regia que                     ostenta una persona.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74638"/>
            <a:ext cx="8820472" cy="6394722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En el Padrenuestro el verbo está en pasiva y el sujeto no es Dios.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El sujeto, en contraste,  es la humanidad entera</a:t>
            </a:r>
            <a:endParaRPr kumimoji="0" lang="es-ES" sz="7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79512" y="188640"/>
            <a:ext cx="8820472" cy="6480720"/>
          </a:xfrm>
          <a:prstGeom prst="rect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600" b="1" dirty="0" smtClean="0">
                <a:latin typeface="+mj-lt"/>
                <a:ea typeface="+mj-ea"/>
                <a:cs typeface="+mj-cs"/>
              </a:rPr>
              <a:t>T</a:t>
            </a:r>
            <a:r>
              <a:rPr kumimoji="0" lang="es-ES" sz="6600" b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raducción</a:t>
            </a:r>
            <a:r>
              <a:rPr kumimoji="0" lang="es-ES" sz="6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correcta de esa petición: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¡Proclámese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ese nombre tuyo!</a:t>
            </a:r>
            <a:r>
              <a:rPr lang="es-ES" sz="8000" b="1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¡</a:t>
            </a:r>
            <a:r>
              <a:rPr kumimoji="0" lang="es-ES" sz="7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Tu nombre de PADRE!</a:t>
            </a:r>
            <a:endParaRPr kumimoji="0" lang="es-ES" sz="7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Proclamar que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DIOS ES PADRE significa una ruptura mental y emocional con el Dios del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Antiguo Testamento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Ya Jesús, </a:t>
            </a:r>
            <a:r>
              <a:rPr kumimoji="0" lang="es-ES" sz="7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su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discurso programático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de Nazaret, había suprimido la última frase de Isaías 61,2: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s-ES" sz="6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El Espíritu del Señor sobre mí.</a:t>
            </a:r>
            <a:r>
              <a:rPr kumimoji="0" lang="es-ES" sz="66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Me ha enviado… </a:t>
            </a:r>
            <a:r>
              <a:rPr lang="es-ES" sz="6000" b="1" i="1" dirty="0" smtClean="0">
                <a:solidFill>
                  <a:srgbClr val="FF0000"/>
                </a:solidFill>
              </a:rPr>
              <a:t>a pregonar año de gracia de </a:t>
            </a:r>
            <a:r>
              <a:rPr lang="es-ES" sz="6000" b="1" i="1" dirty="0" err="1" smtClean="0">
                <a:solidFill>
                  <a:srgbClr val="FF0000"/>
                </a:solidFill>
              </a:rPr>
              <a:t>Yahveh</a:t>
            </a:r>
            <a:r>
              <a:rPr lang="es-ES" sz="6000" b="1" i="1" dirty="0" smtClean="0">
                <a:solidFill>
                  <a:srgbClr val="FF0000"/>
                </a:solidFill>
              </a:rPr>
              <a:t>, </a:t>
            </a:r>
          </a:p>
          <a:p>
            <a:pPr algn="ctr">
              <a:spcBef>
                <a:spcPct val="0"/>
              </a:spcBef>
              <a:defRPr/>
            </a:pPr>
            <a:r>
              <a:rPr lang="es-ES" sz="6000" b="1" i="1" dirty="0" smtClean="0"/>
              <a:t>[[</a:t>
            </a:r>
            <a:r>
              <a:rPr lang="es-ES" sz="6000" b="1" i="1" u="sng" dirty="0" smtClean="0">
                <a:solidFill>
                  <a:srgbClr val="FF0000"/>
                </a:solidFill>
              </a:rPr>
              <a:t>DÍA DE REVANCHA DE NUESTRO DIOS</a:t>
            </a:r>
            <a:r>
              <a:rPr lang="es-ES" sz="6000" b="1" i="1" u="sng" dirty="0" smtClean="0"/>
              <a:t>]]</a:t>
            </a:r>
            <a:endParaRPr lang="es-ES" sz="5400" b="1" i="1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NO HAY REVANCHA POR PARTE DE DIOS.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dirty="0" smtClean="0">
                <a:ea typeface="+mj-ea"/>
                <a:cs typeface="+mj-cs"/>
              </a:rPr>
              <a:t>SÓLO HAY MISERICORDIA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95336" y="158725"/>
            <a:ext cx="8697144" cy="6510635"/>
          </a:xfrm>
          <a:prstGeom prst="rect">
            <a:avLst/>
          </a:prstGeom>
          <a:solidFill>
            <a:srgbClr val="FFFF00"/>
          </a:solidFill>
          <a:ln w="762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Venga </a:t>
            </a:r>
            <a:r>
              <a:rPr lang="es-ES" sz="8800" b="1" i="1" u="sng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 nosotros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tu reino </a:t>
            </a:r>
            <a:r>
              <a:rPr lang="es-ES" sz="8800" b="1" dirty="0" smtClean="0">
                <a:latin typeface="+mj-lt"/>
                <a:ea typeface="+mj-ea"/>
                <a:cs typeface="+mj-cs"/>
              </a:rPr>
              <a:t>(???!!!)</a:t>
            </a:r>
            <a:endParaRPr lang="es-ES" sz="72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dirty="0" smtClean="0">
                <a:latin typeface="+mj-lt"/>
                <a:ea typeface="+mj-ea"/>
                <a:cs typeface="+mj-cs"/>
              </a:rPr>
              <a:t>“A nosotros” no está en el texto original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dirty="0" smtClean="0">
                <a:latin typeface="+mj-lt"/>
                <a:ea typeface="+mj-ea"/>
                <a:cs typeface="+mj-cs"/>
              </a:rPr>
              <a:t>Mt 6,9.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Tampoco está en la traducción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de la Vulgata (</a:t>
            </a:r>
            <a:r>
              <a:rPr kumimoji="0" lang="es-ES" sz="66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adveniat</a:t>
            </a:r>
            <a:r>
              <a:rPr kumimoji="0" lang="es-ES" sz="66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s-ES" sz="66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regnum</a:t>
            </a:r>
            <a:r>
              <a:rPr kumimoji="0" lang="es-ES" sz="66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s-ES" sz="66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tuum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) ni en otras lenguas europeas: alemán, francés, inglés, italiano.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Todas las traducciones a lenguas y dialectos de origen latino en nuestra península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han introducido ese “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a nosotros</a:t>
            </a:r>
            <a:r>
              <a:rPr kumimoji="0" lang="es-ES" sz="6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”. 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Está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claro que en el Padrenuestro no se pide “que venga un territorio “. Se pide que DIOS REINE.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 txBox="1">
            <a:spLocks noChangeArrowheads="1"/>
          </p:cNvSpPr>
          <p:nvPr/>
        </p:nvSpPr>
        <p:spPr>
          <a:xfrm>
            <a:off x="1547664" y="980728"/>
            <a:ext cx="5616575" cy="460851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smtClean="0">
                <a:ln>
                  <a:noFill/>
                </a:ln>
                <a:solidFill>
                  <a:srgbClr val="FC0A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s-E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07151" y="116632"/>
            <a:ext cx="531312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4800" b="1" dirty="0" smtClean="0"/>
              <a:t>Territorio y súbditos</a:t>
            </a:r>
            <a:endParaRPr lang="es-ES" sz="4800" b="1" dirty="0"/>
          </a:p>
        </p:txBody>
      </p:sp>
      <p:sp>
        <p:nvSpPr>
          <p:cNvPr id="6" name="5 Rectángulo"/>
          <p:cNvSpPr/>
          <p:nvPr/>
        </p:nvSpPr>
        <p:spPr>
          <a:xfrm>
            <a:off x="251520" y="5661248"/>
            <a:ext cx="25779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4800" b="1" dirty="0" smtClean="0"/>
              <a:t>Gobierno</a:t>
            </a:r>
            <a:endParaRPr lang="es-ES" sz="4800" b="1" dirty="0"/>
          </a:p>
        </p:txBody>
      </p:sp>
      <p:sp>
        <p:nvSpPr>
          <p:cNvPr id="7" name="6 Rectángulo"/>
          <p:cNvSpPr/>
          <p:nvPr/>
        </p:nvSpPr>
        <p:spPr>
          <a:xfrm>
            <a:off x="179512" y="4293096"/>
            <a:ext cx="21237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b="1" dirty="0" smtClean="0"/>
              <a:t>Acción </a:t>
            </a:r>
            <a:endParaRPr lang="es-ES" sz="4800" b="1" dirty="0"/>
          </a:p>
        </p:txBody>
      </p:sp>
      <p:sp>
        <p:nvSpPr>
          <p:cNvPr id="8" name="7 Rectángulo"/>
          <p:cNvSpPr/>
          <p:nvPr/>
        </p:nvSpPr>
        <p:spPr>
          <a:xfrm>
            <a:off x="216024" y="4902259"/>
            <a:ext cx="11876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b="1" dirty="0" smtClean="0"/>
              <a:t>de </a:t>
            </a:r>
            <a:endParaRPr lang="es-ES" sz="4800" b="1" dirty="0"/>
          </a:p>
        </p:txBody>
      </p:sp>
      <p:sp>
        <p:nvSpPr>
          <p:cNvPr id="9" name="8 Rectángulo"/>
          <p:cNvSpPr/>
          <p:nvPr/>
        </p:nvSpPr>
        <p:spPr>
          <a:xfrm>
            <a:off x="6588224" y="4149080"/>
            <a:ext cx="2545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/>
              <a:t>Autoridad</a:t>
            </a:r>
            <a:endParaRPr lang="es-ES" sz="4400" b="1" dirty="0"/>
          </a:p>
        </p:txBody>
      </p:sp>
      <p:sp>
        <p:nvSpPr>
          <p:cNvPr id="10" name="9 Rectángulo"/>
          <p:cNvSpPr/>
          <p:nvPr/>
        </p:nvSpPr>
        <p:spPr>
          <a:xfrm>
            <a:off x="7582765" y="4869160"/>
            <a:ext cx="1453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/>
              <a:t>regia</a:t>
            </a:r>
            <a:endParaRPr lang="es-ES" sz="44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Traducción correcta: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i="1" dirty="0" smtClean="0">
                <a:solidFill>
                  <a:srgbClr val="FF0000"/>
                </a:solidFill>
              </a:rPr>
              <a:t>LLEGUE TU REINADO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dirty="0" smtClean="0"/>
              <a:t>¡¡¡LA FRATERNIDAD HUMANA!!!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Dios reina en la medida</a:t>
            </a: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en que sus hijas e hijos,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TODOS LOS SERES HUMANOS…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*</a:t>
            </a: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SE QUIEREN,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96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*</a:t>
            </a:r>
            <a:r>
              <a:rPr lang="es-ES" sz="8000" b="1" dirty="0" smtClean="0">
                <a:latin typeface="Arial Black" pitchFamily="34" charset="0"/>
                <a:ea typeface="+mj-ea"/>
                <a:cs typeface="+mj-cs"/>
              </a:rPr>
              <a:t>SE AYUDAN,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*</a:t>
            </a: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SE    							  PERDONAN.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260648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Todas las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religiones, desde distintas culturas y </a:t>
            </a:r>
            <a:r>
              <a:rPr kumimoji="0" lang="es-ES" sz="7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experien-cias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religiosas, deberían tener un mismo objetivo: 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7668344" y="5805264"/>
            <a:ext cx="1194432" cy="8446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¡¡¡ LA FRATERNIDAD HUMANA !!!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Esa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es, debería ser, la gran aportación de las religiones a la paz y a la convivencia entre todas las culturas y religiones.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Seguimos “corrigiendo” traducciones de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los Evangelios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kumimoji="0" lang="es-ES" sz="8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Bienaventurados los pobres</a:t>
            </a:r>
            <a:r>
              <a:rPr kumimoji="0" lang="es-ES" sz="80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en espíritu porque de ellos es el reino de los cielos</a:t>
            </a:r>
            <a:r>
              <a:rPr kumimoji="0" lang="es-ES" sz="8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” </a:t>
            </a:r>
            <a:r>
              <a:rPr kumimoji="0" lang="es-ES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Mateo 5,3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51520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la antropología griega,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el espíritu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 la sede del </a:t>
            </a:r>
            <a:r>
              <a:rPr kumimoji="0" lang="es-E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conocimien-to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y de la decisión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[entendimiento y voluntad]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Primera aproximación: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600" b="1" dirty="0" smtClean="0">
                <a:ea typeface="+mj-ea"/>
                <a:cs typeface="+mj-cs"/>
              </a:rPr>
              <a:t>“</a:t>
            </a:r>
            <a:r>
              <a:rPr lang="es-ES" sz="6600" b="1" dirty="0" smtClean="0">
                <a:solidFill>
                  <a:srgbClr val="FF0000"/>
                </a:solidFill>
                <a:ea typeface="+mj-ea"/>
                <a:cs typeface="+mj-cs"/>
              </a:rPr>
              <a:t>Felices quienes saben que son pobres </a:t>
            </a:r>
            <a:r>
              <a:rPr lang="es-ES" sz="6600" b="1" dirty="0" smtClean="0">
                <a:ea typeface="+mj-ea"/>
                <a:cs typeface="+mj-cs"/>
              </a:rPr>
              <a:t>= quienes aceptan sus propias limitaciones.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En griego y en latín tenían una sola palabra para expresar estos tres contenidos:</a:t>
            </a:r>
            <a:br>
              <a:rPr kumimoji="0" lang="es-E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βασιλε</a:t>
            </a:r>
            <a:r>
              <a:rPr kumimoji="0" lang="es-ES" sz="8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ί</a:t>
            </a:r>
            <a:r>
              <a:rPr kumimoji="0" lang="es-E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α</a:t>
            </a: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s-E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Regnum</a:t>
            </a:r>
            <a:r>
              <a:rPr kumimoji="0" lang="es-E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endParaRPr kumimoji="0" lang="es-ES" sz="5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ES" sz="7200" b="1" dirty="0" smtClean="0"/>
              <a:t>Esta traducción es válida pero incompleta. Juan Mateos se dio cuenta.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No basta con saber. Hay que decidirse: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“</a:t>
            </a:r>
            <a:r>
              <a:rPr lang="es-ES" sz="7200" b="1" i="1" dirty="0" smtClean="0">
                <a:solidFill>
                  <a:srgbClr val="FF0000"/>
                </a:solidFill>
              </a:rPr>
              <a:t>No podéis servir a Dios y al dinero</a:t>
            </a:r>
            <a:r>
              <a:rPr lang="es-ES" sz="7200" b="1" i="1" dirty="0" smtClean="0"/>
              <a:t>”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6000" b="1" i="1" dirty="0" smtClean="0"/>
              <a:t>                       </a:t>
            </a:r>
            <a:r>
              <a:rPr lang="es-ES" sz="6000" b="1" dirty="0" smtClean="0"/>
              <a:t>Mateo 6,24</a:t>
            </a:r>
            <a:endParaRPr lang="es-ES" sz="6000" b="1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Dichosos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los que eligen ser pobres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”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0" b="1" dirty="0" smtClean="0">
                <a:ea typeface="+mj-ea"/>
                <a:cs typeface="+mj-cs"/>
              </a:rPr>
              <a:t>[Juan Mateos]</a:t>
            </a:r>
            <a:endParaRPr kumimoji="0" lang="es-ES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baseline="0" dirty="0" smtClean="0">
                <a:ea typeface="+mj-ea"/>
                <a:cs typeface="+mj-cs"/>
              </a:rPr>
              <a:t>“</a:t>
            </a:r>
            <a:r>
              <a:rPr lang="es-ES" sz="7200" b="1" i="1" baseline="0" dirty="0" smtClean="0">
                <a:ea typeface="+mj-ea"/>
                <a:cs typeface="+mj-cs"/>
              </a:rPr>
              <a:t>Felices quienes</a:t>
            </a:r>
            <a:r>
              <a:rPr lang="es-ES" sz="7200" b="1" i="1" dirty="0" smtClean="0">
                <a:ea typeface="+mj-ea"/>
                <a:cs typeface="+mj-cs"/>
              </a:rPr>
              <a:t> eligen ser pobres</a:t>
            </a:r>
            <a:r>
              <a:rPr lang="es-ES" sz="7200" b="1" dirty="0" smtClean="0">
                <a:ea typeface="+mj-ea"/>
                <a:cs typeface="+mj-cs"/>
              </a:rPr>
              <a:t>”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Pero… ¿quién va a elegir “ser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pobre”? Esta formulación desorienta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y hasta disuade y aleja.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Jesús invita a la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SOLIDARIDAD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FRATERNA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como un camino para la felicidad personal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y colectiva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Felices las personas solidarias porque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esas van construyendo la fraternidad humana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”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La parábola del juicio final ejemplifica de modo esplendoroso que la fraternidad humana es el único criterio universal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07504" y="116632"/>
            <a:ext cx="8964488" cy="666936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07504" y="116632"/>
            <a:ext cx="8964488" cy="648072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8000" b="1" u="sng" dirty="0" smtClean="0"/>
              <a:t>Otro Tema.-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i="1" dirty="0" err="1" smtClean="0">
                <a:solidFill>
                  <a:srgbClr val="FF0000"/>
                </a:solidFill>
              </a:rPr>
              <a:t>Basileía</a:t>
            </a:r>
            <a:r>
              <a:rPr lang="es-ES" sz="8000" b="1" i="1" dirty="0" smtClean="0">
                <a:solidFill>
                  <a:srgbClr val="FF0000"/>
                </a:solidFill>
              </a:rPr>
              <a:t> </a:t>
            </a:r>
            <a:r>
              <a:rPr lang="es-ES" sz="8000" b="1" dirty="0" smtClean="0"/>
              <a:t>con el significado de REALEZA</a:t>
            </a: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El buen ladrón dice a Jesús en la Cruz:</a:t>
            </a:r>
          </a:p>
          <a:p>
            <a:pPr algn="ctr">
              <a:spcBef>
                <a:spcPct val="0"/>
              </a:spcBef>
              <a:defRPr/>
            </a:pPr>
            <a:r>
              <a:rPr lang="es-ES" sz="8000" b="1" i="1" dirty="0" smtClean="0">
                <a:solidFill>
                  <a:srgbClr val="FF0000"/>
                </a:solidFill>
              </a:rPr>
              <a:t>Jesús, acuérdate de mí cuando vengas con tu Reino.</a:t>
            </a:r>
            <a:r>
              <a:rPr lang="es-ES" sz="7200" b="1" dirty="0" smtClean="0"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s-ES" sz="6600" b="1" dirty="0" smtClean="0">
                <a:ea typeface="+mj-ea"/>
                <a:cs typeface="+mj-cs"/>
              </a:rPr>
              <a:t>Lucas 23,42 </a:t>
            </a:r>
            <a:r>
              <a:rPr lang="es-ES" sz="4800" b="1" dirty="0" smtClean="0">
                <a:ea typeface="+mj-ea"/>
                <a:cs typeface="+mj-cs"/>
              </a:rPr>
              <a:t>[Biblia Jerusalén]</a:t>
            </a:r>
            <a:endParaRPr lang="es-ES" sz="8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Traducción correcta y coherente </a:t>
            </a: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(Juan Mateos):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Jesús, acuérdate de mí cuando vengas como rey. </a:t>
            </a:r>
            <a:r>
              <a:rPr lang="es-ES" sz="6000" b="1" i="1" dirty="0" smtClean="0"/>
              <a:t>[en tu realeza]</a:t>
            </a:r>
            <a:endParaRPr lang="es-ES" sz="48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61785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Pero las lenguas modernas suelen tener tres términos para especificar cada uno de estos tres contenidos</a:t>
            </a:r>
            <a: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es-E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REINO</a:t>
            </a:r>
            <a:b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REINADO</a:t>
            </a:r>
            <a:b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REALEZA</a:t>
            </a:r>
            <a:endParaRPr kumimoji="0" lang="es-ES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Otra cita.- Jesús responde a </a:t>
            </a:r>
            <a:r>
              <a:rPr lang="es-ES" sz="7200" b="1" dirty="0" err="1" smtClean="0"/>
              <a:t>Pilato</a:t>
            </a:r>
            <a:r>
              <a:rPr lang="es-ES" sz="7200" b="1" dirty="0" smtClean="0"/>
              <a:t>: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Mi Reino no es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de este mundo.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s-ES" sz="7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Juan 18,36</a:t>
            </a:r>
            <a:endParaRPr kumimoji="0" lang="es-ES" sz="60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s-ES" sz="6000" b="1" dirty="0" smtClean="0">
                <a:ea typeface="+mj-ea"/>
                <a:cs typeface="+mj-cs"/>
              </a:rPr>
              <a:t>(Biblia de Jerusalén)</a:t>
            </a:r>
            <a:endParaRPr kumimoji="0" lang="es-ES" sz="66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Traducción de Juan Mateos: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8000" b="1" i="1" dirty="0" smtClean="0">
                <a:solidFill>
                  <a:srgbClr val="FF0000"/>
                </a:solidFill>
              </a:rPr>
              <a:t>La realeza mía no pertenece al orden este. </a:t>
            </a:r>
            <a:r>
              <a:rPr lang="es-ES" sz="8000" b="1" dirty="0" smtClean="0"/>
              <a:t>(¡¡!!) </a:t>
            </a:r>
            <a:endParaRPr kumimoji="0" lang="es-ES" sz="80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Vamos a Intentar aclararnos…</a:t>
            </a:r>
          </a:p>
          <a:p>
            <a:pPr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Pilato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pregunta a Jesús: </a:t>
            </a:r>
          </a:p>
          <a:p>
            <a:pPr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lang="es-ES" sz="7200" b="1" i="1" dirty="0" smtClean="0">
                <a:solidFill>
                  <a:srgbClr val="FF0000"/>
                </a:solidFill>
              </a:rPr>
              <a:t>-¿Tú eres el rey de los judíos?</a:t>
            </a:r>
            <a:r>
              <a:rPr lang="es-ES" sz="7200" b="1" dirty="0" smtClean="0">
                <a:ea typeface="+mj-ea"/>
                <a:cs typeface="+mj-cs"/>
              </a:rPr>
              <a:t> (Juan 18,33)</a:t>
            </a:r>
            <a:endParaRPr lang="es-ES" sz="7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Jesús responde: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La realeza mía </a:t>
            </a:r>
            <a:r>
              <a:rPr lang="es-ES" sz="7200" b="1" dirty="0" smtClean="0"/>
              <a:t>[mi forma de ser rey] </a:t>
            </a:r>
            <a:r>
              <a:rPr lang="es-ES" sz="7200" b="1" i="1" dirty="0" smtClean="0">
                <a:solidFill>
                  <a:srgbClr val="FF0000"/>
                </a:solidFill>
              </a:rPr>
              <a:t>no pertenece al orden este.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El término </a:t>
            </a:r>
            <a:r>
              <a:rPr lang="es-ES" sz="7200" b="1" dirty="0" err="1" smtClean="0">
                <a:solidFill>
                  <a:srgbClr val="FF0000"/>
                </a:solidFill>
              </a:rPr>
              <a:t>κόσμος</a:t>
            </a:r>
            <a:r>
              <a:rPr lang="es-ES" sz="7200" b="1" dirty="0" smtClean="0">
                <a:solidFill>
                  <a:srgbClr val="FF0000"/>
                </a:solidFill>
              </a:rPr>
              <a:t> </a:t>
            </a:r>
            <a:r>
              <a:rPr lang="es-ES" sz="7200" b="1" dirty="0" smtClean="0"/>
              <a:t>aparece 186 en el NT. 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>
                <a:ea typeface="+mj-ea"/>
                <a:cs typeface="+mj-cs"/>
              </a:rPr>
              <a:t>El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significado de </a:t>
            </a:r>
            <a:r>
              <a:rPr lang="es-ES" sz="7200" b="1" dirty="0" err="1" smtClean="0">
                <a:solidFill>
                  <a:srgbClr val="FF0000"/>
                </a:solidFill>
              </a:rPr>
              <a:t>κόσμος</a:t>
            </a:r>
            <a:r>
              <a:rPr lang="es-ES" sz="7200" b="1" dirty="0" smtClean="0">
                <a:solidFill>
                  <a:srgbClr val="FF0000"/>
                </a:solidFill>
              </a:rPr>
              <a:t>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 amplio y complejo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La acepción originaria  de </a:t>
            </a:r>
            <a:r>
              <a:rPr lang="es-ES" sz="7200" b="1" dirty="0" err="1" smtClean="0">
                <a:solidFill>
                  <a:srgbClr val="FF0000"/>
                </a:solidFill>
              </a:rPr>
              <a:t>κόσμος</a:t>
            </a:r>
            <a:r>
              <a:rPr lang="es-ES" sz="7200" b="1" dirty="0" smtClean="0">
                <a:solidFill>
                  <a:srgbClr val="FF0000"/>
                </a:solidFill>
              </a:rPr>
              <a:t> </a:t>
            </a:r>
            <a:r>
              <a:rPr lang="es-ES" sz="7200" b="1" dirty="0" smtClean="0"/>
              <a:t>es “orden”: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todo el orden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del cielo</a:t>
            </a:r>
            <a:r>
              <a:rPr kumimoji="0" lang="es-ES" sz="7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”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s-ES" sz="54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(Deuteronomio 4,19 y 17,3)</a:t>
            </a:r>
            <a:endParaRPr kumimoji="0" lang="es-ES" sz="54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“Orden radiante en las alturas del Señor” </a:t>
            </a:r>
            <a:r>
              <a:rPr lang="es-ES" sz="7200" b="1" dirty="0" smtClean="0"/>
              <a:t>(Eclesiástico 43,9)</a:t>
            </a:r>
            <a:endParaRPr kumimoji="0" lang="es-ES" sz="7200" b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Segundo paso: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dirty="0" smtClean="0">
                <a:ea typeface="+mj-ea"/>
                <a:cs typeface="+mj-cs"/>
              </a:rPr>
              <a:t>E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l orden es bello.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De ahí “adorno”, ”cosmético (¡!)”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baseline="0" dirty="0" smtClean="0">
                <a:ea typeface="+mj-ea"/>
                <a:cs typeface="+mj-cs"/>
              </a:rPr>
              <a:t>Lo que adorna y embellece.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6600" b="1" dirty="0" smtClean="0"/>
              <a:t>Pedro aconseja a las mujeres cristianas: “</a:t>
            </a:r>
            <a:r>
              <a:rPr lang="es-ES" sz="6600" b="1" i="1" dirty="0" smtClean="0">
                <a:solidFill>
                  <a:srgbClr val="FF0000"/>
                </a:solidFill>
              </a:rPr>
              <a:t>que lo propio vuestro no sea el adorno </a:t>
            </a:r>
            <a:r>
              <a:rPr lang="es-ES" sz="6600" b="1" dirty="0" smtClean="0"/>
              <a:t>(</a:t>
            </a:r>
            <a:r>
              <a:rPr lang="es-ES" sz="6600" b="1" dirty="0" err="1" smtClean="0"/>
              <a:t>kosmos</a:t>
            </a:r>
            <a:r>
              <a:rPr lang="es-ES" sz="6600" b="1" dirty="0" smtClean="0"/>
              <a:t>!!!) </a:t>
            </a:r>
            <a:r>
              <a:rPr lang="es-ES" sz="6600" b="1" i="1" dirty="0" smtClean="0">
                <a:solidFill>
                  <a:srgbClr val="FF0000"/>
                </a:solidFill>
              </a:rPr>
              <a:t>exterior de peinados y aderezos de oro” </a:t>
            </a:r>
            <a:r>
              <a:rPr lang="es-ES" sz="4800" b="1" dirty="0" smtClean="0"/>
              <a:t>(1Pe 3,3)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Tercer paso: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dirty="0" smtClean="0">
                <a:ea typeface="+mj-ea"/>
                <a:cs typeface="+mj-cs"/>
              </a:rPr>
              <a:t>El universo como expresión suprema de la belleza y el orden.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 txBox="1">
            <a:spLocks noChangeArrowheads="1"/>
          </p:cNvSpPr>
          <p:nvPr/>
        </p:nvSpPr>
        <p:spPr>
          <a:xfrm>
            <a:off x="1547664" y="980728"/>
            <a:ext cx="5616575" cy="460851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smtClean="0">
                <a:ln>
                  <a:noFill/>
                </a:ln>
                <a:solidFill>
                  <a:srgbClr val="FC0A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s-E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916238" y="2924175"/>
            <a:ext cx="294640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βασιλε</a:t>
            </a:r>
            <a:r>
              <a:rPr lang="es-E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ί</a:t>
            </a:r>
            <a:r>
              <a:rPr lang="es-ES" sz="4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α</a:t>
            </a:r>
            <a:endParaRPr lang="es-ES" sz="4800" dirty="0">
              <a:latin typeface="Arial Black" pitchFamily="34" charset="0"/>
              <a:cs typeface="+mn-cs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3213" y="4221163"/>
            <a:ext cx="30210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s-ES" sz="4800" dirty="0" err="1">
                <a:latin typeface="Arial Black" pitchFamily="34" charset="0"/>
              </a:rPr>
              <a:t>Regnum</a:t>
            </a:r>
            <a:r>
              <a:rPr lang="es-ES" sz="3600" dirty="0">
                <a:latin typeface="Calibri" pitchFamily="34" charset="0"/>
              </a:rPr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79512" y="5661248"/>
            <a:ext cx="33253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REINADO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83440" y="5661248"/>
            <a:ext cx="33650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REALEZA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207347" y="188640"/>
            <a:ext cx="23727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REINO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Pab</a:t>
            </a:r>
            <a:r>
              <a:rPr lang="es-ES" sz="7200" b="1" dirty="0" smtClean="0">
                <a:ea typeface="+mj-ea"/>
                <a:cs typeface="+mj-cs"/>
              </a:rPr>
              <a:t>lo dice en el areópago de Atenas: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El Dios que hizo el mundo </a:t>
            </a:r>
            <a:r>
              <a:rPr lang="es-ES" sz="7200" b="1" dirty="0" smtClean="0"/>
              <a:t>[</a:t>
            </a:r>
            <a:r>
              <a:rPr lang="es-ES" sz="7200" b="1" dirty="0" err="1" smtClean="0"/>
              <a:t>kosmos</a:t>
            </a:r>
            <a:r>
              <a:rPr lang="es-ES" sz="7200" b="1" dirty="0" smtClean="0"/>
              <a:t>] </a:t>
            </a:r>
            <a:r>
              <a:rPr lang="es-ES" sz="7200" b="1" i="1" dirty="0" smtClean="0">
                <a:solidFill>
                  <a:srgbClr val="FF0000"/>
                </a:solidFill>
              </a:rPr>
              <a:t>y todo lo que contiene</a:t>
            </a:r>
            <a:r>
              <a:rPr lang="es-ES" sz="7200" i="1" dirty="0" smtClean="0"/>
              <a:t>, 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ese que es Señor de cielo y tierra, no habita en templos construidos por mano de hombre. </a:t>
            </a:r>
          </a:p>
          <a:p>
            <a:pPr lvl="0" algn="r">
              <a:spcBef>
                <a:spcPct val="0"/>
              </a:spcBef>
              <a:defRPr/>
            </a:pPr>
            <a:r>
              <a:rPr lang="es-ES" sz="7200" b="1" dirty="0" smtClean="0"/>
              <a:t>(Hechos 17,24)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el evangelio de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Juan, </a:t>
            </a:r>
            <a:r>
              <a:rPr lang="es-ES" sz="7200" b="1" i="1" dirty="0" err="1" smtClean="0">
                <a:solidFill>
                  <a:srgbClr val="FF0000"/>
                </a:solidFill>
              </a:rPr>
              <a:t>kosmos</a:t>
            </a:r>
            <a:r>
              <a:rPr lang="es-ES" sz="7200" b="1" i="1" dirty="0" smtClean="0"/>
              <a:t> </a:t>
            </a:r>
            <a:r>
              <a:rPr lang="es-ES" sz="7200" b="1" dirty="0" smtClean="0"/>
              <a:t>aparece con su primera acepción (= orden) al menos diez veces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Juan Mateos ha introducido en su traducción esta primera acepción tan </a:t>
            </a:r>
            <a:r>
              <a:rPr kumimoji="0" lang="es-E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esclaracedora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44016" y="144016"/>
            <a:ext cx="8892480" cy="652534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Añadió Jesús: -Yo he venido a abrir un proceso contra el orden este </a:t>
            </a:r>
            <a:r>
              <a:rPr lang="es-ES" sz="7200" b="1" i="1" dirty="0" smtClean="0"/>
              <a:t>= </a:t>
            </a:r>
            <a:r>
              <a:rPr lang="es-ES" sz="7200" b="1" dirty="0" err="1" smtClean="0"/>
              <a:t>εἰς</a:t>
            </a:r>
            <a:r>
              <a:rPr lang="es-ES" sz="7200" b="1" dirty="0" smtClean="0"/>
              <a:t> </a:t>
            </a:r>
            <a:r>
              <a:rPr lang="es-ES" sz="7200" b="1" dirty="0" err="1" smtClean="0"/>
              <a:t>τὸν</a:t>
            </a:r>
            <a:r>
              <a:rPr lang="es-ES" sz="7200" b="1" dirty="0" smtClean="0"/>
              <a:t> </a:t>
            </a:r>
            <a:r>
              <a:rPr lang="es-ES" sz="7200" b="1" dirty="0" err="1" smtClean="0"/>
              <a:t>κόσμον</a:t>
            </a:r>
            <a:r>
              <a:rPr lang="es-ES" sz="7200" b="1" dirty="0" smtClean="0"/>
              <a:t> </a:t>
            </a:r>
            <a:r>
              <a:rPr lang="es-ES" sz="7200" b="1" dirty="0" err="1" smtClean="0"/>
              <a:t>τοῦτον</a:t>
            </a:r>
            <a:r>
              <a:rPr lang="es-ES" sz="7200" b="1" dirty="0" smtClean="0"/>
              <a:t> </a:t>
            </a:r>
            <a:r>
              <a:rPr lang="es-ES" sz="7200" b="1" i="1" dirty="0" smtClean="0">
                <a:solidFill>
                  <a:srgbClr val="FF0000"/>
                </a:solidFill>
              </a:rPr>
              <a:t>; 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así, los que no ven, verán, y los que ven, quedarán ciegos.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(Juan 9,39)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8000" b="1" dirty="0" smtClean="0">
                <a:latin typeface="Arial Black" pitchFamily="34" charset="0"/>
              </a:rPr>
              <a:t>¡¡ Una ruptura total en la escala de valores !!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/>
              <a:t>“</a:t>
            </a:r>
            <a:r>
              <a:rPr lang="es-ES" sz="7200" b="1" i="1" dirty="0" smtClean="0">
                <a:solidFill>
                  <a:srgbClr val="FF0000"/>
                </a:solidFill>
              </a:rPr>
              <a:t>El mundo me odia, porque yo denuncio que su modo de obrar es perverso</a:t>
            </a:r>
            <a:r>
              <a:rPr lang="es-ES" sz="7200" b="1" i="1" dirty="0" smtClean="0"/>
              <a:t>”</a:t>
            </a:r>
            <a:r>
              <a:rPr lang="es-ES" sz="7200" b="1" i="1" dirty="0" smtClean="0">
                <a:solidFill>
                  <a:srgbClr val="FF0000"/>
                </a:solidFill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(Juan 7,7)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dirty="0" smtClean="0"/>
              <a:t>Ese “orden” es un sistema injusto, basado en la violencia y en la mentira: el desorden organizado.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Ahora volvemos a la conversación de </a:t>
            </a:r>
            <a:r>
              <a:rPr kumimoji="0" lang="es-E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Pilato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con Jesús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Juan 18,33-37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 txBox="1">
            <a:spLocks noChangeArrowheads="1"/>
          </p:cNvSpPr>
          <p:nvPr/>
        </p:nvSpPr>
        <p:spPr>
          <a:xfrm>
            <a:off x="1547664" y="980728"/>
            <a:ext cx="5616575" cy="4608513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smtClean="0">
                <a:ln>
                  <a:noFill/>
                </a:ln>
                <a:solidFill>
                  <a:srgbClr val="FC0A0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s-E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4116" y="116632"/>
            <a:ext cx="808631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4800" b="1" dirty="0" smtClean="0"/>
              <a:t>Territorio y súbditos = </a:t>
            </a:r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REINO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 rot="19524477">
            <a:off x="48110" y="3109388"/>
            <a:ext cx="26779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800" b="1" dirty="0" smtClean="0"/>
              <a:t>Acción de </a:t>
            </a:r>
            <a:endParaRPr lang="es-ES" sz="4800" b="1" dirty="0"/>
          </a:p>
        </p:txBody>
      </p:sp>
      <p:sp>
        <p:nvSpPr>
          <p:cNvPr id="9" name="8 Rectángulo"/>
          <p:cNvSpPr/>
          <p:nvPr/>
        </p:nvSpPr>
        <p:spPr>
          <a:xfrm rot="19641726">
            <a:off x="46268" y="3905577"/>
            <a:ext cx="25779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4800" b="1" dirty="0" smtClean="0"/>
              <a:t>Gobierno</a:t>
            </a:r>
            <a:endParaRPr lang="es-ES" sz="4800" b="1" dirty="0"/>
          </a:p>
        </p:txBody>
      </p:sp>
      <p:sp>
        <p:nvSpPr>
          <p:cNvPr id="10" name="9 Rectángulo"/>
          <p:cNvSpPr/>
          <p:nvPr/>
        </p:nvSpPr>
        <p:spPr>
          <a:xfrm>
            <a:off x="35496" y="5661248"/>
            <a:ext cx="3937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latin typeface="Arial Black" pitchFamily="34" charset="0"/>
              </a:rPr>
              <a:t>= </a:t>
            </a:r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REINADO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588224" y="3789040"/>
            <a:ext cx="2545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/>
              <a:t>Autoridad</a:t>
            </a:r>
            <a:endParaRPr lang="es-ES" sz="4400" b="1" dirty="0"/>
          </a:p>
        </p:txBody>
      </p:sp>
      <p:sp>
        <p:nvSpPr>
          <p:cNvPr id="12" name="11 Rectángulo"/>
          <p:cNvSpPr/>
          <p:nvPr/>
        </p:nvSpPr>
        <p:spPr>
          <a:xfrm>
            <a:off x="7582765" y="4509120"/>
            <a:ext cx="1453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/>
              <a:t>regia</a:t>
            </a:r>
            <a:endParaRPr lang="es-ES" sz="4400" b="1" dirty="0"/>
          </a:p>
        </p:txBody>
      </p:sp>
      <p:sp>
        <p:nvSpPr>
          <p:cNvPr id="13" name="12 Rectángulo"/>
          <p:cNvSpPr/>
          <p:nvPr/>
        </p:nvSpPr>
        <p:spPr>
          <a:xfrm>
            <a:off x="5131133" y="5661248"/>
            <a:ext cx="39773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b="1" dirty="0" smtClean="0">
                <a:latin typeface="Arial Black" pitchFamily="34" charset="0"/>
              </a:rPr>
              <a:t>= </a:t>
            </a:r>
            <a:r>
              <a:rPr lang="es-ES" sz="4800" b="1" dirty="0" smtClean="0">
                <a:solidFill>
                  <a:srgbClr val="FF0000"/>
                </a:solidFill>
                <a:latin typeface="Arial Black" pitchFamily="34" charset="0"/>
              </a:rPr>
              <a:t>REALEZA</a:t>
            </a:r>
            <a:endParaRPr lang="es-ES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928926" y="3571876"/>
            <a:ext cx="2946400" cy="923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βασιλε</a:t>
            </a:r>
            <a:r>
              <a:rPr lang="es-ES" sz="5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ί</a:t>
            </a:r>
            <a:r>
              <a:rPr lang="es-ES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+mn-cs"/>
              </a:rPr>
              <a:t>α</a:t>
            </a:r>
            <a:endParaRPr lang="es-ES" sz="4800" dirty="0">
              <a:solidFill>
                <a:srgbClr val="FF0000"/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071802" y="4786322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err="1" smtClean="0">
                <a:latin typeface="Arial Black" pitchFamily="34" charset="0"/>
              </a:rPr>
              <a:t>Regnum</a:t>
            </a:r>
            <a:r>
              <a:rPr lang="es-ES" sz="2800" dirty="0" smtClean="0">
                <a:latin typeface="Calibri" pitchFamily="34" charset="0"/>
              </a:rPr>
              <a:t> </a:t>
            </a:r>
            <a:endParaRPr lang="es-ES" sz="40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428992" y="285749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>
                <a:latin typeface="Arial Black" pitchFamily="34" charset="0"/>
              </a:rPr>
              <a:t>Malkût</a:t>
            </a:r>
            <a:endParaRPr lang="es-ES" sz="32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err="1" smtClean="0">
                <a:solidFill>
                  <a:srgbClr val="FF0000"/>
                </a:solidFill>
              </a:rPr>
              <a:t>Pilato</a:t>
            </a:r>
            <a:r>
              <a:rPr lang="es-ES" sz="7200" b="1" i="1" dirty="0" smtClean="0">
                <a:solidFill>
                  <a:srgbClr val="FF0000"/>
                </a:solidFill>
              </a:rPr>
              <a:t> llamó a Jesús y le dijo: -¿Tú eres el rey de los judíos?...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Contestó Jesús: La realeza mía no pertenece al orden este. 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Si mi realeza perteneciera al orden este, mis propios guardias habrían luchado </a:t>
            </a:r>
            <a:endParaRPr lang="es-ES" sz="7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7200" b="1" i="1" dirty="0" smtClean="0">
                <a:solidFill>
                  <a:srgbClr val="FF0000"/>
                </a:solidFill>
              </a:rPr>
              <a:t>para impedir que me entregaran a las autoridades judías. Ahora que mi realeza no es de aquí.</a:t>
            </a:r>
            <a:endParaRPr lang="es-ES" sz="7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51520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Mi forma de ser rey no pertenece a vuestra escala de valores. ¡Por eso no tengo ejército! 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Termino con una cita que me parece esclarecedora y motivadora para nuestra vida diaria.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En los frecuentes conflictos con los dirigentes judíos, acusan a Jesús de “expulsar demonios” con el poder de </a:t>
            </a:r>
            <a:r>
              <a:rPr kumimoji="0" lang="es-ES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Belzebú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Como respuesta </a:t>
            </a:r>
            <a:r>
              <a:rPr lang="es-ES" sz="7200" b="1" dirty="0" smtClean="0">
                <a:ea typeface="+mj-ea"/>
                <a:cs typeface="+mj-cs"/>
              </a:rPr>
              <a:t>esclarecedora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 estas acusaciones,</a:t>
            </a:r>
            <a:r>
              <a:rPr kumimoji="0" lang="es-ES" sz="7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Jesús hace una afirmación rotunda:</a:t>
            </a:r>
            <a:endParaRPr kumimoji="0" lang="es-ES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51520" y="274638"/>
            <a:ext cx="8640960" cy="63230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“</a:t>
            </a: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En cambio, si yo echo los demonios </a:t>
            </a:r>
            <a:r>
              <a:rPr lang="es-ES" sz="7200" b="1" i="1" dirty="0" smtClean="0">
                <a:solidFill>
                  <a:srgbClr val="FF0000"/>
                </a:solidFill>
              </a:rPr>
              <a:t>con el Espíritu de Dios </a:t>
            </a:r>
            <a:r>
              <a:rPr lang="es-ES" sz="7200" b="1" dirty="0" smtClean="0"/>
              <a:t>[Mateo] </a:t>
            </a:r>
            <a:r>
              <a:rPr kumimoji="0" lang="es-E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con el dedo de Dios 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[Lucas]</a:t>
            </a: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, …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9512" y="188640"/>
            <a:ext cx="8712968" cy="640871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8800" b="1" i="1" dirty="0" smtClean="0">
                <a:solidFill>
                  <a:srgbClr val="FF0000"/>
                </a:solidFill>
              </a:rPr>
              <a:t>entonces es que ha llegado hasta vosotros el reinado de Dios</a:t>
            </a:r>
            <a:r>
              <a:rPr lang="es-ES" sz="8000" b="1" dirty="0" smtClean="0"/>
              <a:t>”.   </a:t>
            </a:r>
            <a:r>
              <a:rPr lang="es-ES" sz="4800" b="1" dirty="0" err="1" smtClean="0"/>
              <a:t>Lc</a:t>
            </a:r>
            <a:r>
              <a:rPr lang="es-ES" sz="4800" b="1" dirty="0" smtClean="0"/>
              <a:t> 11,20; Mt 12,28: </a:t>
            </a:r>
            <a:endParaRPr kumimoji="0" lang="es-ES" sz="8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1781</Words>
  <Application>Microsoft Office PowerPoint</Application>
  <PresentationFormat>Presentación en pantalla (4:3)</PresentationFormat>
  <Paragraphs>204</Paragraphs>
  <Slides>101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101</vt:i4>
      </vt:variant>
    </vt:vector>
  </HeadingPairs>
  <TitlesOfParts>
    <vt:vector size="102" baseType="lpstr">
      <vt:lpstr>Tema de Office</vt:lpstr>
      <vt:lpstr>REINADO DE DIOS Corrigiendo algunas traducciones de los Evangelios Parroq. de la Resurrección Sevilla CCP.- 18-2-2016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-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  <vt:lpstr>Diapositiva 65</vt:lpstr>
      <vt:lpstr>Diapositiva 66</vt:lpstr>
      <vt:lpstr>Diapositiva 67</vt:lpstr>
      <vt:lpstr>Diapositiva 68</vt:lpstr>
      <vt:lpstr>Diapositiva 69</vt:lpstr>
      <vt:lpstr>Diapositiva 70</vt:lpstr>
      <vt:lpstr>Diapositiva 71</vt:lpstr>
      <vt:lpstr>Diapositiva 72</vt:lpstr>
      <vt:lpstr>Diapositiva 73</vt:lpstr>
      <vt:lpstr>Diapositiva 74</vt:lpstr>
      <vt:lpstr>Diapositiva 75</vt:lpstr>
      <vt:lpstr>Diapositiva 76</vt:lpstr>
      <vt:lpstr>Diapositiva 77</vt:lpstr>
      <vt:lpstr>Diapositiva 78</vt:lpstr>
      <vt:lpstr>Diapositiva 79</vt:lpstr>
      <vt:lpstr>Diapositiva 80</vt:lpstr>
      <vt:lpstr>Diapositiva 81</vt:lpstr>
      <vt:lpstr>Diapositiva 82</vt:lpstr>
      <vt:lpstr>Diapositiva 83</vt:lpstr>
      <vt:lpstr>Diapositiva 84</vt:lpstr>
      <vt:lpstr>Diapositiva 85</vt:lpstr>
      <vt:lpstr>Diapositiva 86</vt:lpstr>
      <vt:lpstr>Diapositiva 87</vt:lpstr>
      <vt:lpstr>Diapositiva 88</vt:lpstr>
      <vt:lpstr>Diapositiva 89</vt:lpstr>
      <vt:lpstr>Diapositiva 90</vt:lpstr>
      <vt:lpstr>Diapositiva 91</vt:lpstr>
      <vt:lpstr>Diapositiva 92</vt:lpstr>
      <vt:lpstr>Diapositiva 93</vt:lpstr>
      <vt:lpstr>Diapositiva 94</vt:lpstr>
      <vt:lpstr>Diapositiva 95</vt:lpstr>
      <vt:lpstr>Diapositiva 96</vt:lpstr>
      <vt:lpstr>Diapositiva 97</vt:lpstr>
      <vt:lpstr>Diapositiva 98</vt:lpstr>
      <vt:lpstr>Diapositiva 99</vt:lpstr>
      <vt:lpstr>Diapositiva 100</vt:lpstr>
      <vt:lpstr>Diapositiva 101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REINADO DE DIOS Corrigiendo algunas traducciones de los Evangelios (Sevilla CCP.- 18-2-2016)</dc:title>
  <dc:creator>www.intercambiosvirtuales.org</dc:creator>
  <cp:lastModifiedBy>usuario</cp:lastModifiedBy>
  <cp:revision>63</cp:revision>
  <dcterms:created xsi:type="dcterms:W3CDTF">2016-01-25T18:35:51Z</dcterms:created>
  <dcterms:modified xsi:type="dcterms:W3CDTF">2016-04-01T11:10:31Z</dcterms:modified>
</cp:coreProperties>
</file>